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4"/>
  </p:sldMasterIdLst>
  <p:notesMasterIdLst>
    <p:notesMasterId r:id="rId21"/>
  </p:notesMasterIdLst>
  <p:sldIdLst>
    <p:sldId id="256" r:id="rId5"/>
    <p:sldId id="271" r:id="rId6"/>
    <p:sldId id="275" r:id="rId7"/>
    <p:sldId id="258" r:id="rId8"/>
    <p:sldId id="259" r:id="rId9"/>
    <p:sldId id="281" r:id="rId10"/>
    <p:sldId id="262" r:id="rId11"/>
    <p:sldId id="264" r:id="rId12"/>
    <p:sldId id="265" r:id="rId13"/>
    <p:sldId id="263" r:id="rId14"/>
    <p:sldId id="266" r:id="rId15"/>
    <p:sldId id="267" r:id="rId16"/>
    <p:sldId id="278" r:id="rId17"/>
    <p:sldId id="269" r:id="rId18"/>
    <p:sldId id="279" r:id="rId19"/>
    <p:sldId id="28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6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46AF34-EE74-4A69-9FE5-C4CDA224C1C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C803EB9-F773-4B70-A385-8BBCEA7E3D39}">
      <dgm:prSet phldrT="[Text]" custT="1"/>
      <dgm:spPr>
        <a:solidFill>
          <a:srgbClr val="608A68"/>
        </a:solidFill>
      </dgm:spPr>
      <dgm:t>
        <a:bodyPr/>
        <a:lstStyle/>
        <a:p>
          <a:pPr algn="ctr"/>
          <a:r>
            <a:rPr lang="en-US" sz="2400" b="1" u="sng" dirty="0"/>
            <a:t>Exploration Phase </a:t>
          </a:r>
          <a:r>
            <a:rPr lang="en-US" sz="2400" b="1" u="none" dirty="0"/>
            <a:t>(Junior/early senior year)</a:t>
          </a:r>
        </a:p>
        <a:p>
          <a:pPr algn="l"/>
          <a:r>
            <a:rPr lang="en-US" sz="2000" dirty="0"/>
            <a:t>Visit with college reps</a:t>
          </a:r>
        </a:p>
        <a:p>
          <a:pPr algn="l"/>
          <a:r>
            <a:rPr lang="en-US" sz="2000" dirty="0"/>
            <a:t>Visit college campuses</a:t>
          </a:r>
        </a:p>
        <a:p>
          <a:pPr algn="l"/>
          <a:r>
            <a:rPr lang="en-US" sz="2000" dirty="0"/>
            <a:t>Examine college websites</a:t>
          </a:r>
        </a:p>
        <a:p>
          <a:pPr algn="l"/>
          <a:r>
            <a:rPr lang="en-US" sz="2000" dirty="0"/>
            <a:t>Develop list of college options</a:t>
          </a:r>
        </a:p>
        <a:p>
          <a:pPr algn="l"/>
          <a:r>
            <a:rPr lang="en-US" sz="2000" dirty="0"/>
            <a:t>Consider college majors</a:t>
          </a:r>
          <a:r>
            <a:rPr lang="en-US" sz="1800" dirty="0"/>
            <a:t>	</a:t>
          </a:r>
          <a:endParaRPr lang="en-US" sz="1800" u="sng" dirty="0"/>
        </a:p>
      </dgm:t>
    </dgm:pt>
    <dgm:pt modelId="{69557A3D-4601-463D-9F58-662234AC8B3D}" type="parTrans" cxnId="{C1ED2542-9905-4006-9F30-3761B39E9DAD}">
      <dgm:prSet/>
      <dgm:spPr/>
      <dgm:t>
        <a:bodyPr/>
        <a:lstStyle/>
        <a:p>
          <a:endParaRPr lang="en-US"/>
        </a:p>
      </dgm:t>
    </dgm:pt>
    <dgm:pt modelId="{0CC8FBB7-1A21-4A88-AF2F-711FC025BF03}" type="sibTrans" cxnId="{C1ED2542-9905-4006-9F30-3761B39E9DAD}">
      <dgm:prSet/>
      <dgm:spPr/>
      <dgm:t>
        <a:bodyPr/>
        <a:lstStyle/>
        <a:p>
          <a:endParaRPr lang="en-US"/>
        </a:p>
      </dgm:t>
    </dgm:pt>
    <dgm:pt modelId="{7D2CDD5B-554C-4828-AF0F-DD8010773818}">
      <dgm:prSet phldrT="[Text]" custT="1"/>
      <dgm:spPr>
        <a:solidFill>
          <a:srgbClr val="608A68"/>
        </a:solidFill>
      </dgm:spPr>
      <dgm:t>
        <a:bodyPr/>
        <a:lstStyle/>
        <a:p>
          <a:pPr algn="ctr"/>
          <a:endParaRPr lang="en-US" sz="2400" u="sng" dirty="0"/>
        </a:p>
        <a:p>
          <a:pPr algn="ctr"/>
          <a:endParaRPr lang="en-US" sz="2400" u="sng" dirty="0"/>
        </a:p>
        <a:p>
          <a:pPr algn="ctr"/>
          <a:endParaRPr lang="en-US" sz="2400" b="1" u="sng" dirty="0"/>
        </a:p>
        <a:p>
          <a:pPr algn="ctr"/>
          <a:r>
            <a:rPr lang="en-US" sz="2400" b="1" u="sng" dirty="0"/>
            <a:t>Application Phase</a:t>
          </a:r>
        </a:p>
        <a:p>
          <a:pPr algn="ctr"/>
          <a:r>
            <a:rPr lang="en-US" sz="2400" b="1" u="none" dirty="0"/>
            <a:t> (now until Dec)</a:t>
          </a:r>
        </a:p>
        <a:p>
          <a:pPr algn="l"/>
          <a:r>
            <a:rPr lang="en-US" sz="2000" dirty="0"/>
            <a:t>Determine list of colleges where you will apply</a:t>
          </a:r>
        </a:p>
        <a:p>
          <a:pPr algn="l"/>
          <a:r>
            <a:rPr lang="en-US" sz="2000" dirty="0"/>
            <a:t>Follow application procedure as outlined today</a:t>
          </a:r>
        </a:p>
        <a:p>
          <a:pPr algn="l"/>
          <a:r>
            <a:rPr lang="en-US" sz="2000" dirty="0"/>
            <a:t>Continue college rep visits</a:t>
          </a:r>
        </a:p>
        <a:p>
          <a:pPr algn="l"/>
          <a:r>
            <a:rPr lang="en-US" sz="2000" dirty="0"/>
            <a:t>Continue campus visits</a:t>
          </a:r>
        </a:p>
        <a:p>
          <a:pPr algn="l"/>
          <a:r>
            <a:rPr lang="en-US" sz="2000" dirty="0"/>
            <a:t>Complete FAFSA and/or Profile	</a:t>
          </a:r>
        </a:p>
        <a:p>
          <a:pPr algn="ctr"/>
          <a:endParaRPr lang="en-US" sz="2000" u="none" dirty="0"/>
        </a:p>
        <a:p>
          <a:pPr algn="ctr"/>
          <a:endParaRPr lang="en-US" sz="2400" u="sng" dirty="0"/>
        </a:p>
      </dgm:t>
    </dgm:pt>
    <dgm:pt modelId="{35BBB4B0-1992-4230-A6CE-B304FB676609}" type="parTrans" cxnId="{D4127A77-3C63-4D2A-8876-DB26C5847C08}">
      <dgm:prSet/>
      <dgm:spPr/>
      <dgm:t>
        <a:bodyPr/>
        <a:lstStyle/>
        <a:p>
          <a:endParaRPr lang="en-US"/>
        </a:p>
      </dgm:t>
    </dgm:pt>
    <dgm:pt modelId="{0A0B46E8-2B85-4573-8F9B-DA998BDD1B30}" type="sibTrans" cxnId="{D4127A77-3C63-4D2A-8876-DB26C5847C08}">
      <dgm:prSet/>
      <dgm:spPr/>
      <dgm:t>
        <a:bodyPr/>
        <a:lstStyle/>
        <a:p>
          <a:endParaRPr lang="en-US"/>
        </a:p>
      </dgm:t>
    </dgm:pt>
    <dgm:pt modelId="{E13C6688-4E7C-4FFC-8C36-092C15D536CE}">
      <dgm:prSet phldrT="[Text]" custT="1"/>
      <dgm:spPr>
        <a:solidFill>
          <a:srgbClr val="608A68"/>
        </a:solidFill>
      </dgm:spPr>
      <dgm:t>
        <a:bodyPr/>
        <a:lstStyle/>
        <a:p>
          <a:pPr algn="ctr"/>
          <a:r>
            <a:rPr lang="en-US" sz="2400" b="1" u="sng" dirty="0"/>
            <a:t>Decision Phase</a:t>
          </a:r>
        </a:p>
        <a:p>
          <a:pPr algn="ctr"/>
          <a:r>
            <a:rPr lang="en-US" sz="2400" b="1" u="none" dirty="0"/>
            <a:t>(Jan 1-May 1)</a:t>
          </a:r>
        </a:p>
        <a:p>
          <a:pPr algn="l"/>
          <a:r>
            <a:rPr lang="en-US" sz="2000" dirty="0"/>
            <a:t>Rank colleges where accepted</a:t>
          </a:r>
        </a:p>
        <a:p>
          <a:pPr algn="l"/>
          <a:r>
            <a:rPr lang="en-US" sz="2000" dirty="0"/>
            <a:t>Continue campus visits</a:t>
          </a:r>
        </a:p>
        <a:p>
          <a:pPr algn="l"/>
          <a:r>
            <a:rPr lang="en-US" sz="2000" dirty="0"/>
            <a:t>Assess official award letters</a:t>
          </a:r>
        </a:p>
        <a:p>
          <a:pPr algn="l"/>
          <a:r>
            <a:rPr lang="en-US" sz="2000" dirty="0"/>
            <a:t>Decide on final college choice</a:t>
          </a:r>
          <a:endParaRPr lang="en-US" sz="2000" b="0" u="none" dirty="0"/>
        </a:p>
      </dgm:t>
    </dgm:pt>
    <dgm:pt modelId="{69DCC5C9-C823-42C5-BEE5-8EC67AD49E83}" type="parTrans" cxnId="{46CD2E2C-619E-455B-A62F-52959CB11B7E}">
      <dgm:prSet/>
      <dgm:spPr/>
      <dgm:t>
        <a:bodyPr/>
        <a:lstStyle/>
        <a:p>
          <a:endParaRPr lang="en-US"/>
        </a:p>
      </dgm:t>
    </dgm:pt>
    <dgm:pt modelId="{F9E8A0D1-AFCC-46C2-BB9A-6848B6347737}" type="sibTrans" cxnId="{46CD2E2C-619E-455B-A62F-52959CB11B7E}">
      <dgm:prSet/>
      <dgm:spPr/>
      <dgm:t>
        <a:bodyPr/>
        <a:lstStyle/>
        <a:p>
          <a:endParaRPr lang="en-US"/>
        </a:p>
      </dgm:t>
    </dgm:pt>
    <dgm:pt modelId="{3DE93896-4BB2-4F0F-B5D6-090C20A14E2C}" type="pres">
      <dgm:prSet presAssocID="{2346AF34-EE74-4A69-9FE5-C4CDA224C1CC}" presName="CompostProcess" presStyleCnt="0">
        <dgm:presLayoutVars>
          <dgm:dir/>
          <dgm:resizeHandles val="exact"/>
        </dgm:presLayoutVars>
      </dgm:prSet>
      <dgm:spPr/>
    </dgm:pt>
    <dgm:pt modelId="{9644DBBE-20CB-4141-94F6-BD1033067917}" type="pres">
      <dgm:prSet presAssocID="{2346AF34-EE74-4A69-9FE5-C4CDA224C1CC}" presName="arrow" presStyleLbl="bgShp" presStyleIdx="0" presStyleCnt="1"/>
      <dgm:spPr/>
    </dgm:pt>
    <dgm:pt modelId="{4101D60E-0CAD-410E-BFAB-12C73BE031A9}" type="pres">
      <dgm:prSet presAssocID="{2346AF34-EE74-4A69-9FE5-C4CDA224C1CC}" presName="linearProcess" presStyleCnt="0"/>
      <dgm:spPr/>
    </dgm:pt>
    <dgm:pt modelId="{552EB3E4-4887-4A6D-BD3A-095C82ECFFEA}" type="pres">
      <dgm:prSet presAssocID="{CC803EB9-F773-4B70-A385-8BBCEA7E3D39}" presName="textNode" presStyleLbl="node1" presStyleIdx="0" presStyleCnt="3" custScaleX="337509" custScaleY="235924">
        <dgm:presLayoutVars>
          <dgm:bulletEnabled val="1"/>
        </dgm:presLayoutVars>
      </dgm:prSet>
      <dgm:spPr/>
    </dgm:pt>
    <dgm:pt modelId="{FDDE3B77-9088-4892-8FF0-CF007743B8D1}" type="pres">
      <dgm:prSet presAssocID="{0CC8FBB7-1A21-4A88-AF2F-711FC025BF03}" presName="sibTrans" presStyleCnt="0"/>
      <dgm:spPr/>
    </dgm:pt>
    <dgm:pt modelId="{14208668-89C1-40DA-B2B9-E78B8A45AC0D}" type="pres">
      <dgm:prSet presAssocID="{7D2CDD5B-554C-4828-AF0F-DD8010773818}" presName="textNode" presStyleLbl="node1" presStyleIdx="1" presStyleCnt="3" custScaleX="332224" custScaleY="236874">
        <dgm:presLayoutVars>
          <dgm:bulletEnabled val="1"/>
        </dgm:presLayoutVars>
      </dgm:prSet>
      <dgm:spPr/>
    </dgm:pt>
    <dgm:pt modelId="{3B702D18-5054-4ECE-B514-68698493160A}" type="pres">
      <dgm:prSet presAssocID="{0A0B46E8-2B85-4573-8F9B-DA998BDD1B30}" presName="sibTrans" presStyleCnt="0"/>
      <dgm:spPr/>
    </dgm:pt>
    <dgm:pt modelId="{663842AD-9F13-4776-966F-B0C9C39A3238}" type="pres">
      <dgm:prSet presAssocID="{E13C6688-4E7C-4FFC-8C36-092C15D536CE}" presName="textNode" presStyleLbl="node1" presStyleIdx="2" presStyleCnt="3" custScaleX="344674" custScaleY="236874">
        <dgm:presLayoutVars>
          <dgm:bulletEnabled val="1"/>
        </dgm:presLayoutVars>
      </dgm:prSet>
      <dgm:spPr/>
    </dgm:pt>
  </dgm:ptLst>
  <dgm:cxnLst>
    <dgm:cxn modelId="{31B1C626-E4F9-4AF6-A9B9-26EA8F2473EB}" type="presOf" srcId="{2346AF34-EE74-4A69-9FE5-C4CDA224C1CC}" destId="{3DE93896-4BB2-4F0F-B5D6-090C20A14E2C}" srcOrd="0" destOrd="0" presId="urn:microsoft.com/office/officeart/2005/8/layout/hProcess9"/>
    <dgm:cxn modelId="{46CD2E2C-619E-455B-A62F-52959CB11B7E}" srcId="{2346AF34-EE74-4A69-9FE5-C4CDA224C1CC}" destId="{E13C6688-4E7C-4FFC-8C36-092C15D536CE}" srcOrd="2" destOrd="0" parTransId="{69DCC5C9-C823-42C5-BEE5-8EC67AD49E83}" sibTransId="{F9E8A0D1-AFCC-46C2-BB9A-6848B6347737}"/>
    <dgm:cxn modelId="{C1ED2542-9905-4006-9F30-3761B39E9DAD}" srcId="{2346AF34-EE74-4A69-9FE5-C4CDA224C1CC}" destId="{CC803EB9-F773-4B70-A385-8BBCEA7E3D39}" srcOrd="0" destOrd="0" parTransId="{69557A3D-4601-463D-9F58-662234AC8B3D}" sibTransId="{0CC8FBB7-1A21-4A88-AF2F-711FC025BF03}"/>
    <dgm:cxn modelId="{D4127A77-3C63-4D2A-8876-DB26C5847C08}" srcId="{2346AF34-EE74-4A69-9FE5-C4CDA224C1CC}" destId="{7D2CDD5B-554C-4828-AF0F-DD8010773818}" srcOrd="1" destOrd="0" parTransId="{35BBB4B0-1992-4230-A6CE-B304FB676609}" sibTransId="{0A0B46E8-2B85-4573-8F9B-DA998BDD1B30}"/>
    <dgm:cxn modelId="{28A1A3B2-7F11-414B-AF1C-28AA58AE3C13}" type="presOf" srcId="{7D2CDD5B-554C-4828-AF0F-DD8010773818}" destId="{14208668-89C1-40DA-B2B9-E78B8A45AC0D}" srcOrd="0" destOrd="0" presId="urn:microsoft.com/office/officeart/2005/8/layout/hProcess9"/>
    <dgm:cxn modelId="{E90F99D9-E233-4ABA-B192-0247576B344B}" type="presOf" srcId="{CC803EB9-F773-4B70-A385-8BBCEA7E3D39}" destId="{552EB3E4-4887-4A6D-BD3A-095C82ECFFEA}" srcOrd="0" destOrd="0" presId="urn:microsoft.com/office/officeart/2005/8/layout/hProcess9"/>
    <dgm:cxn modelId="{891C2FFF-79C6-45D3-9F11-61690C4F818B}" type="presOf" srcId="{E13C6688-4E7C-4FFC-8C36-092C15D536CE}" destId="{663842AD-9F13-4776-966F-B0C9C39A3238}" srcOrd="0" destOrd="0" presId="urn:microsoft.com/office/officeart/2005/8/layout/hProcess9"/>
    <dgm:cxn modelId="{76EA8CB6-B12A-451B-B8B6-15D670478DBD}" type="presParOf" srcId="{3DE93896-4BB2-4F0F-B5D6-090C20A14E2C}" destId="{9644DBBE-20CB-4141-94F6-BD1033067917}" srcOrd="0" destOrd="0" presId="urn:microsoft.com/office/officeart/2005/8/layout/hProcess9"/>
    <dgm:cxn modelId="{B1037323-D26D-4D7E-BBA8-7EB0E4B312F4}" type="presParOf" srcId="{3DE93896-4BB2-4F0F-B5D6-090C20A14E2C}" destId="{4101D60E-0CAD-410E-BFAB-12C73BE031A9}" srcOrd="1" destOrd="0" presId="urn:microsoft.com/office/officeart/2005/8/layout/hProcess9"/>
    <dgm:cxn modelId="{FE08AC80-FDAD-4629-8620-7FFB5A132E7C}" type="presParOf" srcId="{4101D60E-0CAD-410E-BFAB-12C73BE031A9}" destId="{552EB3E4-4887-4A6D-BD3A-095C82ECFFEA}" srcOrd="0" destOrd="0" presId="urn:microsoft.com/office/officeart/2005/8/layout/hProcess9"/>
    <dgm:cxn modelId="{60BBC50B-D72D-4074-94C8-16F797613C21}" type="presParOf" srcId="{4101D60E-0CAD-410E-BFAB-12C73BE031A9}" destId="{FDDE3B77-9088-4892-8FF0-CF007743B8D1}" srcOrd="1" destOrd="0" presId="urn:microsoft.com/office/officeart/2005/8/layout/hProcess9"/>
    <dgm:cxn modelId="{D2D3AFEF-F801-431B-822C-2040CC82E0EE}" type="presParOf" srcId="{4101D60E-0CAD-410E-BFAB-12C73BE031A9}" destId="{14208668-89C1-40DA-B2B9-E78B8A45AC0D}" srcOrd="2" destOrd="0" presId="urn:microsoft.com/office/officeart/2005/8/layout/hProcess9"/>
    <dgm:cxn modelId="{70649019-8102-4D04-8039-61F96B1EB731}" type="presParOf" srcId="{4101D60E-0CAD-410E-BFAB-12C73BE031A9}" destId="{3B702D18-5054-4ECE-B514-68698493160A}" srcOrd="3" destOrd="0" presId="urn:microsoft.com/office/officeart/2005/8/layout/hProcess9"/>
    <dgm:cxn modelId="{6FB048DE-89EC-478B-9D9E-AB75CC4D7C5F}" type="presParOf" srcId="{4101D60E-0CAD-410E-BFAB-12C73BE031A9}" destId="{663842AD-9F13-4776-966F-B0C9C39A323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20A964-A919-4EF5-9326-14568EB1032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D4BE2F-9722-457F-884E-87708C3C3585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>
              <a:latin typeface="Calisto MT" panose="02040603050505030304" pitchFamily="18" charset="0"/>
            </a:rPr>
            <a:t>Application</a:t>
          </a:r>
        </a:p>
      </dgm:t>
    </dgm:pt>
    <dgm:pt modelId="{EDDCFAF5-3EAE-4426-BF4C-87A0DB706962}" type="parTrans" cxnId="{9EF9D341-D71E-4EDD-AE3E-18852A3B41B9}">
      <dgm:prSet/>
      <dgm:spPr/>
      <dgm:t>
        <a:bodyPr/>
        <a:lstStyle/>
        <a:p>
          <a:endParaRPr lang="en-US"/>
        </a:p>
      </dgm:t>
    </dgm:pt>
    <dgm:pt modelId="{0028A0D8-0A95-4480-827E-003FDC47CDF9}" type="sibTrans" cxnId="{9EF9D341-D71E-4EDD-AE3E-18852A3B41B9}">
      <dgm:prSet/>
      <dgm:spPr/>
      <dgm:t>
        <a:bodyPr/>
        <a:lstStyle/>
        <a:p>
          <a:endParaRPr lang="en-US"/>
        </a:p>
      </dgm:t>
    </dgm:pt>
    <dgm:pt modelId="{899B872E-91B8-4FF9-80AE-C57B2D5D50EF}">
      <dgm:prSet phldrT="[Text]"/>
      <dgm:spPr/>
      <dgm:t>
        <a:bodyPr/>
        <a:lstStyle/>
        <a:p>
          <a:r>
            <a:rPr lang="en-US" dirty="0"/>
            <a:t>Transcripts</a:t>
          </a:r>
        </a:p>
      </dgm:t>
    </dgm:pt>
    <dgm:pt modelId="{C0589822-DA49-4972-BC05-96719C7207AC}" type="parTrans" cxnId="{DF03AB21-B8BE-4656-AB5A-B572D900B612}">
      <dgm:prSet/>
      <dgm:spPr/>
      <dgm:t>
        <a:bodyPr/>
        <a:lstStyle/>
        <a:p>
          <a:endParaRPr lang="en-US"/>
        </a:p>
      </dgm:t>
    </dgm:pt>
    <dgm:pt modelId="{1887DF52-12BF-4F8E-9521-286E2EC20666}" type="sibTrans" cxnId="{DF03AB21-B8BE-4656-AB5A-B572D900B612}">
      <dgm:prSet/>
      <dgm:spPr/>
      <dgm:t>
        <a:bodyPr/>
        <a:lstStyle/>
        <a:p>
          <a:endParaRPr lang="en-US"/>
        </a:p>
      </dgm:t>
    </dgm:pt>
    <dgm:pt modelId="{F1C86EE8-DA26-4E5D-BE3B-A14B2D5B1E11}">
      <dgm:prSet phldrT="[Text]"/>
      <dgm:spPr/>
      <dgm:t>
        <a:bodyPr/>
        <a:lstStyle/>
        <a:p>
          <a:r>
            <a:rPr lang="en-US" dirty="0"/>
            <a:t>Self-Report</a:t>
          </a:r>
        </a:p>
      </dgm:t>
    </dgm:pt>
    <dgm:pt modelId="{FCF60324-02F7-4EBE-A548-99AB0D55B6A2}" type="parTrans" cxnId="{2AA8FC58-BE7C-43D2-B043-526417A0F5A2}">
      <dgm:prSet/>
      <dgm:spPr/>
      <dgm:t>
        <a:bodyPr/>
        <a:lstStyle/>
        <a:p>
          <a:endParaRPr lang="en-US"/>
        </a:p>
      </dgm:t>
    </dgm:pt>
    <dgm:pt modelId="{F62B242D-01B0-47CD-B903-111F0DA30F47}" type="sibTrans" cxnId="{2AA8FC58-BE7C-43D2-B043-526417A0F5A2}">
      <dgm:prSet/>
      <dgm:spPr/>
      <dgm:t>
        <a:bodyPr/>
        <a:lstStyle/>
        <a:p>
          <a:endParaRPr lang="en-US"/>
        </a:p>
      </dgm:t>
    </dgm:pt>
    <dgm:pt modelId="{86B19074-5344-4948-BEC7-2144AF8B25B0}">
      <dgm:prSet phldrT="[Text]"/>
      <dgm:spPr/>
      <dgm:t>
        <a:bodyPr/>
        <a:lstStyle/>
        <a:p>
          <a:r>
            <a:rPr lang="en-US" dirty="0"/>
            <a:t>Test Score</a:t>
          </a:r>
        </a:p>
      </dgm:t>
    </dgm:pt>
    <dgm:pt modelId="{0A81BB51-A415-49BE-8A07-24452DFA1314}" type="parTrans" cxnId="{29E2F105-D9BD-43A0-BD19-44FD671F252E}">
      <dgm:prSet/>
      <dgm:spPr/>
      <dgm:t>
        <a:bodyPr/>
        <a:lstStyle/>
        <a:p>
          <a:endParaRPr lang="en-US"/>
        </a:p>
      </dgm:t>
    </dgm:pt>
    <dgm:pt modelId="{34CF96D2-E333-4967-8C73-667D6B5D58C2}" type="sibTrans" cxnId="{29E2F105-D9BD-43A0-BD19-44FD671F252E}">
      <dgm:prSet/>
      <dgm:spPr/>
      <dgm:t>
        <a:bodyPr/>
        <a:lstStyle/>
        <a:p>
          <a:endParaRPr lang="en-US"/>
        </a:p>
      </dgm:t>
    </dgm:pt>
    <dgm:pt modelId="{60B66A24-ED04-49D8-93E2-718B6DA1425E}">
      <dgm:prSet phldrT="[Text]"/>
      <dgm:spPr/>
      <dgm:t>
        <a:bodyPr/>
        <a:lstStyle/>
        <a:p>
          <a:r>
            <a:rPr lang="en-US" dirty="0"/>
            <a:t>Counselor LOR</a:t>
          </a:r>
        </a:p>
      </dgm:t>
    </dgm:pt>
    <dgm:pt modelId="{4F0168F9-B9FC-4894-A259-A7358971A911}" type="parTrans" cxnId="{5A932073-259B-4EC0-9114-AE99A2279306}">
      <dgm:prSet/>
      <dgm:spPr/>
      <dgm:t>
        <a:bodyPr/>
        <a:lstStyle/>
        <a:p>
          <a:endParaRPr lang="en-US"/>
        </a:p>
      </dgm:t>
    </dgm:pt>
    <dgm:pt modelId="{A412CDC8-246B-4809-B49D-19F3C72DB18B}" type="sibTrans" cxnId="{5A932073-259B-4EC0-9114-AE99A2279306}">
      <dgm:prSet/>
      <dgm:spPr/>
      <dgm:t>
        <a:bodyPr/>
        <a:lstStyle/>
        <a:p>
          <a:endParaRPr lang="en-US"/>
        </a:p>
      </dgm:t>
    </dgm:pt>
    <dgm:pt modelId="{983940F9-ECB4-471A-AD54-B8740F0CE111}">
      <dgm:prSet phldrT="[Text]"/>
      <dgm:spPr/>
      <dgm:t>
        <a:bodyPr/>
        <a:lstStyle/>
        <a:p>
          <a:r>
            <a:rPr lang="en-US" dirty="0"/>
            <a:t>Teacher LOR</a:t>
          </a:r>
        </a:p>
      </dgm:t>
    </dgm:pt>
    <dgm:pt modelId="{1A1D6694-E300-4729-86FA-0799BE8FB164}" type="parTrans" cxnId="{77BE9D93-8D44-4B5F-8408-EB8BC6325822}">
      <dgm:prSet/>
      <dgm:spPr/>
      <dgm:t>
        <a:bodyPr/>
        <a:lstStyle/>
        <a:p>
          <a:endParaRPr lang="en-US"/>
        </a:p>
      </dgm:t>
    </dgm:pt>
    <dgm:pt modelId="{CC121D8D-1651-4F07-96AF-5E19192D2EE4}" type="sibTrans" cxnId="{77BE9D93-8D44-4B5F-8408-EB8BC6325822}">
      <dgm:prSet/>
      <dgm:spPr/>
      <dgm:t>
        <a:bodyPr/>
        <a:lstStyle/>
        <a:p>
          <a:endParaRPr lang="en-US"/>
        </a:p>
      </dgm:t>
    </dgm:pt>
    <dgm:pt modelId="{E2C072E8-8D59-4FB8-B53C-8ED8A7B0F486}" type="pres">
      <dgm:prSet presAssocID="{A220A964-A919-4EF5-9326-14568EB1032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4EEAC85-8FC5-4140-B343-2F135E137E57}" type="pres">
      <dgm:prSet presAssocID="{D4D4BE2F-9722-457F-884E-87708C3C3585}" presName="centerShape" presStyleLbl="node0" presStyleIdx="0" presStyleCnt="1" custScaleX="114480"/>
      <dgm:spPr/>
    </dgm:pt>
    <dgm:pt modelId="{CA03C491-DAF1-4055-AF11-25CF49C1B742}" type="pres">
      <dgm:prSet presAssocID="{C0589822-DA49-4972-BC05-96719C7207AC}" presName="Name9" presStyleLbl="parChTrans1D2" presStyleIdx="0" presStyleCnt="5"/>
      <dgm:spPr/>
    </dgm:pt>
    <dgm:pt modelId="{C686E754-29EC-41F3-8578-A6EA09CBB80C}" type="pres">
      <dgm:prSet presAssocID="{C0589822-DA49-4972-BC05-96719C7207AC}" presName="connTx" presStyleLbl="parChTrans1D2" presStyleIdx="0" presStyleCnt="5"/>
      <dgm:spPr/>
    </dgm:pt>
    <dgm:pt modelId="{FB5BF49D-E0C9-463F-8171-D59AD2065E44}" type="pres">
      <dgm:prSet presAssocID="{899B872E-91B8-4FF9-80AE-C57B2D5D50EF}" presName="node" presStyleLbl="node1" presStyleIdx="0" presStyleCnt="5">
        <dgm:presLayoutVars>
          <dgm:bulletEnabled val="1"/>
        </dgm:presLayoutVars>
      </dgm:prSet>
      <dgm:spPr/>
    </dgm:pt>
    <dgm:pt modelId="{EEDD1503-4664-42F7-8FEC-34D8A1676F0E}" type="pres">
      <dgm:prSet presAssocID="{FCF60324-02F7-4EBE-A548-99AB0D55B6A2}" presName="Name9" presStyleLbl="parChTrans1D2" presStyleIdx="1" presStyleCnt="5"/>
      <dgm:spPr/>
    </dgm:pt>
    <dgm:pt modelId="{0953BAC4-C07C-4CDB-83B2-5E8ADE419477}" type="pres">
      <dgm:prSet presAssocID="{FCF60324-02F7-4EBE-A548-99AB0D55B6A2}" presName="connTx" presStyleLbl="parChTrans1D2" presStyleIdx="1" presStyleCnt="5"/>
      <dgm:spPr/>
    </dgm:pt>
    <dgm:pt modelId="{292B42E5-EFAB-4956-A75D-F6EFC9018039}" type="pres">
      <dgm:prSet presAssocID="{F1C86EE8-DA26-4E5D-BE3B-A14B2D5B1E11}" presName="node" presStyleLbl="node1" presStyleIdx="1" presStyleCnt="5">
        <dgm:presLayoutVars>
          <dgm:bulletEnabled val="1"/>
        </dgm:presLayoutVars>
      </dgm:prSet>
      <dgm:spPr/>
    </dgm:pt>
    <dgm:pt modelId="{5E36AC08-CB16-4E52-AC58-5082DA1776DF}" type="pres">
      <dgm:prSet presAssocID="{0A81BB51-A415-49BE-8A07-24452DFA1314}" presName="Name9" presStyleLbl="parChTrans1D2" presStyleIdx="2" presStyleCnt="5"/>
      <dgm:spPr/>
    </dgm:pt>
    <dgm:pt modelId="{364F35A0-82F1-43BB-97AC-D9BFDB54064E}" type="pres">
      <dgm:prSet presAssocID="{0A81BB51-A415-49BE-8A07-24452DFA1314}" presName="connTx" presStyleLbl="parChTrans1D2" presStyleIdx="2" presStyleCnt="5"/>
      <dgm:spPr/>
    </dgm:pt>
    <dgm:pt modelId="{5222E212-ADF4-441A-A9F9-808148EAA98A}" type="pres">
      <dgm:prSet presAssocID="{86B19074-5344-4948-BEC7-2144AF8B25B0}" presName="node" presStyleLbl="node1" presStyleIdx="2" presStyleCnt="5">
        <dgm:presLayoutVars>
          <dgm:bulletEnabled val="1"/>
        </dgm:presLayoutVars>
      </dgm:prSet>
      <dgm:spPr/>
    </dgm:pt>
    <dgm:pt modelId="{3056D627-0F46-4CA3-ABD4-5EC230517BAB}" type="pres">
      <dgm:prSet presAssocID="{4F0168F9-B9FC-4894-A259-A7358971A911}" presName="Name9" presStyleLbl="parChTrans1D2" presStyleIdx="3" presStyleCnt="5"/>
      <dgm:spPr/>
    </dgm:pt>
    <dgm:pt modelId="{2C915653-561A-4500-9D4B-56CBC30D4F5A}" type="pres">
      <dgm:prSet presAssocID="{4F0168F9-B9FC-4894-A259-A7358971A911}" presName="connTx" presStyleLbl="parChTrans1D2" presStyleIdx="3" presStyleCnt="5"/>
      <dgm:spPr/>
    </dgm:pt>
    <dgm:pt modelId="{2035D081-5822-4DFF-AC63-B96364A9330B}" type="pres">
      <dgm:prSet presAssocID="{60B66A24-ED04-49D8-93E2-718B6DA1425E}" presName="node" presStyleLbl="node1" presStyleIdx="3" presStyleCnt="5">
        <dgm:presLayoutVars>
          <dgm:bulletEnabled val="1"/>
        </dgm:presLayoutVars>
      </dgm:prSet>
      <dgm:spPr/>
    </dgm:pt>
    <dgm:pt modelId="{4B305010-3CC2-49E5-88B2-E581430CE8CA}" type="pres">
      <dgm:prSet presAssocID="{1A1D6694-E300-4729-86FA-0799BE8FB164}" presName="Name9" presStyleLbl="parChTrans1D2" presStyleIdx="4" presStyleCnt="5"/>
      <dgm:spPr/>
    </dgm:pt>
    <dgm:pt modelId="{A1A37331-D6A4-453E-912A-59E65D432223}" type="pres">
      <dgm:prSet presAssocID="{1A1D6694-E300-4729-86FA-0799BE8FB164}" presName="connTx" presStyleLbl="parChTrans1D2" presStyleIdx="4" presStyleCnt="5"/>
      <dgm:spPr/>
    </dgm:pt>
    <dgm:pt modelId="{E0769FFD-5E07-4BCE-BE37-C9006BB13125}" type="pres">
      <dgm:prSet presAssocID="{983940F9-ECB4-471A-AD54-B8740F0CE111}" presName="node" presStyleLbl="node1" presStyleIdx="4" presStyleCnt="5">
        <dgm:presLayoutVars>
          <dgm:bulletEnabled val="1"/>
        </dgm:presLayoutVars>
      </dgm:prSet>
      <dgm:spPr/>
    </dgm:pt>
  </dgm:ptLst>
  <dgm:cxnLst>
    <dgm:cxn modelId="{29E2F105-D9BD-43A0-BD19-44FD671F252E}" srcId="{D4D4BE2F-9722-457F-884E-87708C3C3585}" destId="{86B19074-5344-4948-BEC7-2144AF8B25B0}" srcOrd="2" destOrd="0" parTransId="{0A81BB51-A415-49BE-8A07-24452DFA1314}" sibTransId="{34CF96D2-E333-4967-8C73-667D6B5D58C2}"/>
    <dgm:cxn modelId="{7003ED0E-7CD1-4606-B309-42975845A296}" type="presOf" srcId="{0A81BB51-A415-49BE-8A07-24452DFA1314}" destId="{364F35A0-82F1-43BB-97AC-D9BFDB54064E}" srcOrd="1" destOrd="0" presId="urn:microsoft.com/office/officeart/2005/8/layout/radial1"/>
    <dgm:cxn modelId="{7A545010-3181-49AA-98D9-B495AEA1C899}" type="presOf" srcId="{0A81BB51-A415-49BE-8A07-24452DFA1314}" destId="{5E36AC08-CB16-4E52-AC58-5082DA1776DF}" srcOrd="0" destOrd="0" presId="urn:microsoft.com/office/officeart/2005/8/layout/radial1"/>
    <dgm:cxn modelId="{0EEA941E-4DE8-447A-8B67-069FE52DF731}" type="presOf" srcId="{1A1D6694-E300-4729-86FA-0799BE8FB164}" destId="{4B305010-3CC2-49E5-88B2-E581430CE8CA}" srcOrd="0" destOrd="0" presId="urn:microsoft.com/office/officeart/2005/8/layout/radial1"/>
    <dgm:cxn modelId="{DF03AB21-B8BE-4656-AB5A-B572D900B612}" srcId="{D4D4BE2F-9722-457F-884E-87708C3C3585}" destId="{899B872E-91B8-4FF9-80AE-C57B2D5D50EF}" srcOrd="0" destOrd="0" parTransId="{C0589822-DA49-4972-BC05-96719C7207AC}" sibTransId="{1887DF52-12BF-4F8E-9521-286E2EC20666}"/>
    <dgm:cxn modelId="{9EF9D341-D71E-4EDD-AE3E-18852A3B41B9}" srcId="{A220A964-A919-4EF5-9326-14568EB10320}" destId="{D4D4BE2F-9722-457F-884E-87708C3C3585}" srcOrd="0" destOrd="0" parTransId="{EDDCFAF5-3EAE-4426-BF4C-87A0DB706962}" sibTransId="{0028A0D8-0A95-4480-827E-003FDC47CDF9}"/>
    <dgm:cxn modelId="{5A8C9B48-F253-4833-9FF6-5F39566FECD9}" type="presOf" srcId="{86B19074-5344-4948-BEC7-2144AF8B25B0}" destId="{5222E212-ADF4-441A-A9F9-808148EAA98A}" srcOrd="0" destOrd="0" presId="urn:microsoft.com/office/officeart/2005/8/layout/radial1"/>
    <dgm:cxn modelId="{5A932073-259B-4EC0-9114-AE99A2279306}" srcId="{D4D4BE2F-9722-457F-884E-87708C3C3585}" destId="{60B66A24-ED04-49D8-93E2-718B6DA1425E}" srcOrd="3" destOrd="0" parTransId="{4F0168F9-B9FC-4894-A259-A7358971A911}" sibTransId="{A412CDC8-246B-4809-B49D-19F3C72DB18B}"/>
    <dgm:cxn modelId="{7CBFB073-6BDC-486A-9F76-C85315EA86A5}" type="presOf" srcId="{C0589822-DA49-4972-BC05-96719C7207AC}" destId="{CA03C491-DAF1-4055-AF11-25CF49C1B742}" srcOrd="0" destOrd="0" presId="urn:microsoft.com/office/officeart/2005/8/layout/radial1"/>
    <dgm:cxn modelId="{2AA8FC58-BE7C-43D2-B043-526417A0F5A2}" srcId="{D4D4BE2F-9722-457F-884E-87708C3C3585}" destId="{F1C86EE8-DA26-4E5D-BE3B-A14B2D5B1E11}" srcOrd="1" destOrd="0" parTransId="{FCF60324-02F7-4EBE-A548-99AB0D55B6A2}" sibTransId="{F62B242D-01B0-47CD-B903-111F0DA30F47}"/>
    <dgm:cxn modelId="{542DAD7C-0FE7-471F-8C3E-A5DCE6A30E69}" type="presOf" srcId="{F1C86EE8-DA26-4E5D-BE3B-A14B2D5B1E11}" destId="{292B42E5-EFAB-4956-A75D-F6EFC9018039}" srcOrd="0" destOrd="0" presId="urn:microsoft.com/office/officeart/2005/8/layout/radial1"/>
    <dgm:cxn modelId="{AF7A6984-1A4F-4EEA-AE6E-B68177AB9DFC}" type="presOf" srcId="{FCF60324-02F7-4EBE-A548-99AB0D55B6A2}" destId="{EEDD1503-4664-42F7-8FEC-34D8A1676F0E}" srcOrd="0" destOrd="0" presId="urn:microsoft.com/office/officeart/2005/8/layout/radial1"/>
    <dgm:cxn modelId="{75856C85-DC60-4F11-BFA3-95CC318D0B04}" type="presOf" srcId="{A220A964-A919-4EF5-9326-14568EB10320}" destId="{E2C072E8-8D59-4FB8-B53C-8ED8A7B0F486}" srcOrd="0" destOrd="0" presId="urn:microsoft.com/office/officeart/2005/8/layout/radial1"/>
    <dgm:cxn modelId="{6F9B838B-8569-4515-9569-CB4528BC3D87}" type="presOf" srcId="{1A1D6694-E300-4729-86FA-0799BE8FB164}" destId="{A1A37331-D6A4-453E-912A-59E65D432223}" srcOrd="1" destOrd="0" presId="urn:microsoft.com/office/officeart/2005/8/layout/radial1"/>
    <dgm:cxn modelId="{BB7B4F91-A648-4E39-BC7B-8B5A0A9AB303}" type="presOf" srcId="{983940F9-ECB4-471A-AD54-B8740F0CE111}" destId="{E0769FFD-5E07-4BCE-BE37-C9006BB13125}" srcOrd="0" destOrd="0" presId="urn:microsoft.com/office/officeart/2005/8/layout/radial1"/>
    <dgm:cxn modelId="{77BE9D93-8D44-4B5F-8408-EB8BC6325822}" srcId="{D4D4BE2F-9722-457F-884E-87708C3C3585}" destId="{983940F9-ECB4-471A-AD54-B8740F0CE111}" srcOrd="4" destOrd="0" parTransId="{1A1D6694-E300-4729-86FA-0799BE8FB164}" sibTransId="{CC121D8D-1651-4F07-96AF-5E19192D2EE4}"/>
    <dgm:cxn modelId="{1F951B9B-357F-4948-A4F2-C4141392C211}" type="presOf" srcId="{4F0168F9-B9FC-4894-A259-A7358971A911}" destId="{3056D627-0F46-4CA3-ABD4-5EC230517BAB}" srcOrd="0" destOrd="0" presId="urn:microsoft.com/office/officeart/2005/8/layout/radial1"/>
    <dgm:cxn modelId="{0D6F97C0-4CBA-4192-861D-F8494A58D1DF}" type="presOf" srcId="{C0589822-DA49-4972-BC05-96719C7207AC}" destId="{C686E754-29EC-41F3-8578-A6EA09CBB80C}" srcOrd="1" destOrd="0" presId="urn:microsoft.com/office/officeart/2005/8/layout/radial1"/>
    <dgm:cxn modelId="{070263E3-72F0-4943-9807-6C3C6C5FEA84}" type="presOf" srcId="{899B872E-91B8-4FF9-80AE-C57B2D5D50EF}" destId="{FB5BF49D-E0C9-463F-8171-D59AD2065E44}" srcOrd="0" destOrd="0" presId="urn:microsoft.com/office/officeart/2005/8/layout/radial1"/>
    <dgm:cxn modelId="{C92ABCE4-AFB6-498D-865E-9F423108BEF8}" type="presOf" srcId="{4F0168F9-B9FC-4894-A259-A7358971A911}" destId="{2C915653-561A-4500-9D4B-56CBC30D4F5A}" srcOrd="1" destOrd="0" presId="urn:microsoft.com/office/officeart/2005/8/layout/radial1"/>
    <dgm:cxn modelId="{75536EE9-ED2D-4431-854F-5FFDBD30C4E5}" type="presOf" srcId="{FCF60324-02F7-4EBE-A548-99AB0D55B6A2}" destId="{0953BAC4-C07C-4CDB-83B2-5E8ADE419477}" srcOrd="1" destOrd="0" presId="urn:microsoft.com/office/officeart/2005/8/layout/radial1"/>
    <dgm:cxn modelId="{0FC97BE9-081C-463B-8702-FAB92EBE750B}" type="presOf" srcId="{60B66A24-ED04-49D8-93E2-718B6DA1425E}" destId="{2035D081-5822-4DFF-AC63-B96364A9330B}" srcOrd="0" destOrd="0" presId="urn:microsoft.com/office/officeart/2005/8/layout/radial1"/>
    <dgm:cxn modelId="{1166FEFC-948F-484E-89A6-BFA35C637ABE}" type="presOf" srcId="{D4D4BE2F-9722-457F-884E-87708C3C3585}" destId="{C4EEAC85-8FC5-4140-B343-2F135E137E57}" srcOrd="0" destOrd="0" presId="urn:microsoft.com/office/officeart/2005/8/layout/radial1"/>
    <dgm:cxn modelId="{ED3FDFE1-CB08-4E98-AD59-F79BCAAB5C96}" type="presParOf" srcId="{E2C072E8-8D59-4FB8-B53C-8ED8A7B0F486}" destId="{C4EEAC85-8FC5-4140-B343-2F135E137E57}" srcOrd="0" destOrd="0" presId="urn:microsoft.com/office/officeart/2005/8/layout/radial1"/>
    <dgm:cxn modelId="{E7BD11D5-03FE-4052-B482-631252C82FA0}" type="presParOf" srcId="{E2C072E8-8D59-4FB8-B53C-8ED8A7B0F486}" destId="{CA03C491-DAF1-4055-AF11-25CF49C1B742}" srcOrd="1" destOrd="0" presId="urn:microsoft.com/office/officeart/2005/8/layout/radial1"/>
    <dgm:cxn modelId="{C5F5B8C1-F0CE-450C-B421-9BF945DF9AD9}" type="presParOf" srcId="{CA03C491-DAF1-4055-AF11-25CF49C1B742}" destId="{C686E754-29EC-41F3-8578-A6EA09CBB80C}" srcOrd="0" destOrd="0" presId="urn:microsoft.com/office/officeart/2005/8/layout/radial1"/>
    <dgm:cxn modelId="{E4C17498-CA7A-4819-BC43-DD0256CCC8F4}" type="presParOf" srcId="{E2C072E8-8D59-4FB8-B53C-8ED8A7B0F486}" destId="{FB5BF49D-E0C9-463F-8171-D59AD2065E44}" srcOrd="2" destOrd="0" presId="urn:microsoft.com/office/officeart/2005/8/layout/radial1"/>
    <dgm:cxn modelId="{F10E5511-14E4-4D43-98C7-D10828DC4E71}" type="presParOf" srcId="{E2C072E8-8D59-4FB8-B53C-8ED8A7B0F486}" destId="{EEDD1503-4664-42F7-8FEC-34D8A1676F0E}" srcOrd="3" destOrd="0" presId="urn:microsoft.com/office/officeart/2005/8/layout/radial1"/>
    <dgm:cxn modelId="{CA02D396-FCE8-4B3A-B654-24E72036B66F}" type="presParOf" srcId="{EEDD1503-4664-42F7-8FEC-34D8A1676F0E}" destId="{0953BAC4-C07C-4CDB-83B2-5E8ADE419477}" srcOrd="0" destOrd="0" presId="urn:microsoft.com/office/officeart/2005/8/layout/radial1"/>
    <dgm:cxn modelId="{46C46E72-D815-4AF0-8B2A-0514F45A12B9}" type="presParOf" srcId="{E2C072E8-8D59-4FB8-B53C-8ED8A7B0F486}" destId="{292B42E5-EFAB-4956-A75D-F6EFC9018039}" srcOrd="4" destOrd="0" presId="urn:microsoft.com/office/officeart/2005/8/layout/radial1"/>
    <dgm:cxn modelId="{EE2CF154-3ED5-4B35-8FEC-875AFB544740}" type="presParOf" srcId="{E2C072E8-8D59-4FB8-B53C-8ED8A7B0F486}" destId="{5E36AC08-CB16-4E52-AC58-5082DA1776DF}" srcOrd="5" destOrd="0" presId="urn:microsoft.com/office/officeart/2005/8/layout/radial1"/>
    <dgm:cxn modelId="{D02EF736-B8C9-4482-9344-7DE895A3DF7C}" type="presParOf" srcId="{5E36AC08-CB16-4E52-AC58-5082DA1776DF}" destId="{364F35A0-82F1-43BB-97AC-D9BFDB54064E}" srcOrd="0" destOrd="0" presId="urn:microsoft.com/office/officeart/2005/8/layout/radial1"/>
    <dgm:cxn modelId="{CCB32403-BA74-45F1-8C9B-958E2D54FDCB}" type="presParOf" srcId="{E2C072E8-8D59-4FB8-B53C-8ED8A7B0F486}" destId="{5222E212-ADF4-441A-A9F9-808148EAA98A}" srcOrd="6" destOrd="0" presId="urn:microsoft.com/office/officeart/2005/8/layout/radial1"/>
    <dgm:cxn modelId="{DFADFC81-D6D1-4456-B963-8769A24407B6}" type="presParOf" srcId="{E2C072E8-8D59-4FB8-B53C-8ED8A7B0F486}" destId="{3056D627-0F46-4CA3-ABD4-5EC230517BAB}" srcOrd="7" destOrd="0" presId="urn:microsoft.com/office/officeart/2005/8/layout/radial1"/>
    <dgm:cxn modelId="{2A8BB81A-5395-4965-89D3-908F2695CAD7}" type="presParOf" srcId="{3056D627-0F46-4CA3-ABD4-5EC230517BAB}" destId="{2C915653-561A-4500-9D4B-56CBC30D4F5A}" srcOrd="0" destOrd="0" presId="urn:microsoft.com/office/officeart/2005/8/layout/radial1"/>
    <dgm:cxn modelId="{87503389-EA49-43C0-9C52-0B34CBBA7F4B}" type="presParOf" srcId="{E2C072E8-8D59-4FB8-B53C-8ED8A7B0F486}" destId="{2035D081-5822-4DFF-AC63-B96364A9330B}" srcOrd="8" destOrd="0" presId="urn:microsoft.com/office/officeart/2005/8/layout/radial1"/>
    <dgm:cxn modelId="{D8AB8133-FC55-469B-A374-AF633C50B34D}" type="presParOf" srcId="{E2C072E8-8D59-4FB8-B53C-8ED8A7B0F486}" destId="{4B305010-3CC2-49E5-88B2-E581430CE8CA}" srcOrd="9" destOrd="0" presId="urn:microsoft.com/office/officeart/2005/8/layout/radial1"/>
    <dgm:cxn modelId="{8097B295-C168-419A-A8BF-20B2E7C7E07C}" type="presParOf" srcId="{4B305010-3CC2-49E5-88B2-E581430CE8CA}" destId="{A1A37331-D6A4-453E-912A-59E65D432223}" srcOrd="0" destOrd="0" presId="urn:microsoft.com/office/officeart/2005/8/layout/radial1"/>
    <dgm:cxn modelId="{7B103E43-6282-41F5-BE67-17694660391B}" type="presParOf" srcId="{E2C072E8-8D59-4FB8-B53C-8ED8A7B0F486}" destId="{E0769FFD-5E07-4BCE-BE37-C9006BB13125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4DBBE-20CB-4141-94F6-BD1033067917}">
      <dsp:nvSpPr>
        <dsp:cNvPr id="0" name=""/>
        <dsp:cNvSpPr/>
      </dsp:nvSpPr>
      <dsp:spPr>
        <a:xfrm>
          <a:off x="873187" y="0"/>
          <a:ext cx="9896125" cy="48633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EB3E4-4887-4A6D-BD3A-095C82ECFFEA}">
      <dsp:nvSpPr>
        <dsp:cNvPr id="0" name=""/>
        <dsp:cNvSpPr/>
      </dsp:nvSpPr>
      <dsp:spPr>
        <a:xfrm>
          <a:off x="2774" y="136912"/>
          <a:ext cx="3803420" cy="4589500"/>
        </a:xfrm>
        <a:prstGeom prst="roundRect">
          <a:avLst/>
        </a:prstGeom>
        <a:solidFill>
          <a:srgbClr val="608A6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Exploration Phase </a:t>
          </a:r>
          <a:r>
            <a:rPr lang="en-US" sz="2400" b="1" u="none" kern="1200" dirty="0"/>
            <a:t>(Junior/early senior year)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Visit with college reps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Visit college campuses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Examine college websites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 list of college options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Consider college majors</a:t>
          </a:r>
          <a:r>
            <a:rPr lang="en-US" sz="1800" kern="1200" dirty="0"/>
            <a:t>	</a:t>
          </a:r>
          <a:endParaRPr lang="en-US" sz="1800" u="sng" kern="1200" dirty="0"/>
        </a:p>
      </dsp:txBody>
      <dsp:txXfrm>
        <a:off x="188442" y="322580"/>
        <a:ext cx="3432084" cy="4218164"/>
      </dsp:txXfrm>
    </dsp:sp>
    <dsp:sp modelId="{14208668-89C1-40DA-B2B9-E78B8A45AC0D}">
      <dsp:nvSpPr>
        <dsp:cNvPr id="0" name=""/>
        <dsp:cNvSpPr/>
      </dsp:nvSpPr>
      <dsp:spPr>
        <a:xfrm>
          <a:off x="3908947" y="127672"/>
          <a:ext cx="3743862" cy="4607980"/>
        </a:xfrm>
        <a:prstGeom prst="roundRect">
          <a:avLst/>
        </a:prstGeom>
        <a:solidFill>
          <a:srgbClr val="608A6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sng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sng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u="sng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Application Phase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none" kern="1200" dirty="0"/>
            <a:t> (now until Dec)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Determine list of colleges where you will apply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Follow application procedure as outlined today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Continue college rep visits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Continue campus visits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Complete FAFSA and/or Profile	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sng" kern="1200" dirty="0"/>
        </a:p>
      </dsp:txBody>
      <dsp:txXfrm>
        <a:off x="4091707" y="310432"/>
        <a:ext cx="3378342" cy="4242460"/>
      </dsp:txXfrm>
    </dsp:sp>
    <dsp:sp modelId="{663842AD-9F13-4776-966F-B0C9C39A3238}">
      <dsp:nvSpPr>
        <dsp:cNvPr id="0" name=""/>
        <dsp:cNvSpPr/>
      </dsp:nvSpPr>
      <dsp:spPr>
        <a:xfrm>
          <a:off x="7755563" y="127672"/>
          <a:ext cx="3884163" cy="4607980"/>
        </a:xfrm>
        <a:prstGeom prst="roundRect">
          <a:avLst/>
        </a:prstGeom>
        <a:solidFill>
          <a:srgbClr val="608A6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Decision Phase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none" kern="1200" dirty="0"/>
            <a:t>(Jan 1-May 1)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Rank colleges where accepted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Continue campus visits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Assess official award letters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Decide on final college choice</a:t>
          </a:r>
          <a:endParaRPr lang="en-US" sz="2000" b="0" u="none" kern="1200" dirty="0"/>
        </a:p>
      </dsp:txBody>
      <dsp:txXfrm>
        <a:off x="7945172" y="317281"/>
        <a:ext cx="3504945" cy="4228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EAC85-8FC5-4140-B343-2F135E137E57}">
      <dsp:nvSpPr>
        <dsp:cNvPr id="0" name=""/>
        <dsp:cNvSpPr/>
      </dsp:nvSpPr>
      <dsp:spPr>
        <a:xfrm>
          <a:off x="3146636" y="2107281"/>
          <a:ext cx="1834727" cy="1602661"/>
        </a:xfrm>
        <a:prstGeom prst="ellipse">
          <a:avLst/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alisto MT" panose="02040603050505030304" pitchFamily="18" charset="0"/>
            </a:rPr>
            <a:t>Application</a:t>
          </a:r>
        </a:p>
      </dsp:txBody>
      <dsp:txXfrm>
        <a:off x="3415326" y="2341985"/>
        <a:ext cx="1297347" cy="1133253"/>
      </dsp:txXfrm>
    </dsp:sp>
    <dsp:sp modelId="{CA03C491-DAF1-4055-AF11-25CF49C1B742}">
      <dsp:nvSpPr>
        <dsp:cNvPr id="0" name=""/>
        <dsp:cNvSpPr/>
      </dsp:nvSpPr>
      <dsp:spPr>
        <a:xfrm rot="16200000">
          <a:off x="3821891" y="1847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51894" y="1853067"/>
        <a:ext cx="24210" cy="24210"/>
      </dsp:txXfrm>
    </dsp:sp>
    <dsp:sp modelId="{FB5BF49D-E0C9-463F-8171-D59AD2065E44}">
      <dsp:nvSpPr>
        <dsp:cNvPr id="0" name=""/>
        <dsp:cNvSpPr/>
      </dsp:nvSpPr>
      <dsp:spPr>
        <a:xfrm>
          <a:off x="3262669" y="20402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Transcripts</a:t>
          </a:r>
        </a:p>
      </dsp:txBody>
      <dsp:txXfrm>
        <a:off x="3497373" y="255106"/>
        <a:ext cx="1133253" cy="1133253"/>
      </dsp:txXfrm>
    </dsp:sp>
    <dsp:sp modelId="{EEDD1503-4664-42F7-8FEC-34D8A1676F0E}">
      <dsp:nvSpPr>
        <dsp:cNvPr id="0" name=""/>
        <dsp:cNvSpPr/>
      </dsp:nvSpPr>
      <dsp:spPr>
        <a:xfrm rot="20520000">
          <a:off x="4914472" y="2552554"/>
          <a:ext cx="38149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381492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95681" y="2560762"/>
        <a:ext cx="19074" cy="19074"/>
      </dsp:txXfrm>
    </dsp:sp>
    <dsp:sp modelId="{292B42E5-EFAB-4956-A75D-F6EFC9018039}">
      <dsp:nvSpPr>
        <dsp:cNvPr id="0" name=""/>
        <dsp:cNvSpPr/>
      </dsp:nvSpPr>
      <dsp:spPr>
        <a:xfrm>
          <a:off x="5247409" y="146240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Self-Report</a:t>
          </a:r>
        </a:p>
      </dsp:txBody>
      <dsp:txXfrm>
        <a:off x="5482113" y="1697104"/>
        <a:ext cx="1133253" cy="1133253"/>
      </dsp:txXfrm>
    </dsp:sp>
    <dsp:sp modelId="{5E36AC08-CB16-4E52-AC58-5082DA1776DF}">
      <dsp:nvSpPr>
        <dsp:cNvPr id="0" name=""/>
        <dsp:cNvSpPr/>
      </dsp:nvSpPr>
      <dsp:spPr>
        <a:xfrm rot="3240000">
          <a:off x="4462968" y="3749171"/>
          <a:ext cx="44925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49252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76363" y="3755685"/>
        <a:ext cx="22462" cy="22462"/>
      </dsp:txXfrm>
    </dsp:sp>
    <dsp:sp modelId="{5222E212-ADF4-441A-A9F9-808148EAA98A}">
      <dsp:nvSpPr>
        <dsp:cNvPr id="0" name=""/>
        <dsp:cNvSpPr/>
      </dsp:nvSpPr>
      <dsp:spPr>
        <a:xfrm>
          <a:off x="4489306" y="3795603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Test Score</a:t>
          </a:r>
        </a:p>
      </dsp:txBody>
      <dsp:txXfrm>
        <a:off x="4724010" y="4030307"/>
        <a:ext cx="1133253" cy="1133253"/>
      </dsp:txXfrm>
    </dsp:sp>
    <dsp:sp modelId="{3056D627-0F46-4CA3-ABD4-5EC230517BAB}">
      <dsp:nvSpPr>
        <dsp:cNvPr id="0" name=""/>
        <dsp:cNvSpPr/>
      </dsp:nvSpPr>
      <dsp:spPr>
        <a:xfrm rot="7560000">
          <a:off x="3215779" y="3749171"/>
          <a:ext cx="44925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49252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429174" y="3755685"/>
        <a:ext cx="22462" cy="22462"/>
      </dsp:txXfrm>
    </dsp:sp>
    <dsp:sp modelId="{2035D081-5822-4DFF-AC63-B96364A9330B}">
      <dsp:nvSpPr>
        <dsp:cNvPr id="0" name=""/>
        <dsp:cNvSpPr/>
      </dsp:nvSpPr>
      <dsp:spPr>
        <a:xfrm>
          <a:off x="2036031" y="3795603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Counselor LOR</a:t>
          </a:r>
        </a:p>
      </dsp:txBody>
      <dsp:txXfrm>
        <a:off x="2270735" y="4030307"/>
        <a:ext cx="1133253" cy="1133253"/>
      </dsp:txXfrm>
    </dsp:sp>
    <dsp:sp modelId="{4B305010-3CC2-49E5-88B2-E581430CE8CA}">
      <dsp:nvSpPr>
        <dsp:cNvPr id="0" name=""/>
        <dsp:cNvSpPr/>
      </dsp:nvSpPr>
      <dsp:spPr>
        <a:xfrm rot="11880000">
          <a:off x="2832034" y="2552554"/>
          <a:ext cx="38149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381492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013243" y="2560762"/>
        <a:ext cx="19074" cy="19074"/>
      </dsp:txXfrm>
    </dsp:sp>
    <dsp:sp modelId="{E0769FFD-5E07-4BCE-BE37-C9006BB13125}">
      <dsp:nvSpPr>
        <dsp:cNvPr id="0" name=""/>
        <dsp:cNvSpPr/>
      </dsp:nvSpPr>
      <dsp:spPr>
        <a:xfrm>
          <a:off x="1277928" y="146240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Teacher LOR</a:t>
          </a:r>
        </a:p>
      </dsp:txBody>
      <dsp:txXfrm>
        <a:off x="1512632" y="1697104"/>
        <a:ext cx="1133253" cy="1133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69068-E735-4E77-BD98-FBB91AE1CB30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2B694-6D38-47E8-A49C-DFAD3CE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22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15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74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61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07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98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43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43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0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17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0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5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B694-6D38-47E8-A49C-DFAD3CE9CD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4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3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9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0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2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4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0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4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6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2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3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collegeboard.com/" TargetMode="External"/><Relationship Id="rId4" Type="http://schemas.openxmlformats.org/officeDocument/2006/relationships/hyperlink" Target="http://www.actstuden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play.mynaia.org/" TargetMode="External"/><Relationship Id="rId4" Type="http://schemas.openxmlformats.org/officeDocument/2006/relationships/hyperlink" Target="https://web3.ncaa.org/ecwr3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application Phase for seniors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Fall 2023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12BC9F81-D958-46CE-987D-CB8C7D2ECA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800" y="2899508"/>
            <a:ext cx="40132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54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28775"/>
            <a:ext cx="7884581" cy="45434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1400" b="1" dirty="0"/>
          </a:p>
          <a:p>
            <a:pPr>
              <a:lnSpc>
                <a:spcPct val="100000"/>
              </a:lnSpc>
            </a:pPr>
            <a:r>
              <a:rPr lang="en-US" dirty="0"/>
              <a:t>ACT and SAT scores must be sent directly from the testing agency. You can do so using the following websites. Each score report request will incur a fee. Keep in mind scores are not sent immediately following request from agency. 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Some schools super-score so you should send all scores that impact the super-score.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Most schools are opting for test-optional admission</a:t>
            </a:r>
            <a:r>
              <a:rPr lang="en-US" dirty="0"/>
              <a:t>. This means you do not have to send in a test score (ACT/SAT).  Be aware of what each school is requiring.</a:t>
            </a:r>
            <a:br>
              <a:rPr lang="en-US" sz="1600" b="1" dirty="0"/>
            </a:br>
            <a:endParaRPr lang="en-US" sz="1600" b="1" dirty="0"/>
          </a:p>
          <a:p>
            <a:pPr>
              <a:lnSpc>
                <a:spcPct val="100000"/>
              </a:lnSpc>
            </a:pPr>
            <a:r>
              <a:rPr lang="en-US" sz="1600" b="1" dirty="0"/>
              <a:t>ACT: </a:t>
            </a:r>
            <a:r>
              <a:rPr lang="en-US" sz="1600" b="1" dirty="0">
                <a:hlinkClick r:id="rId4"/>
              </a:rPr>
              <a:t>www.actstudent.org</a:t>
            </a:r>
            <a:r>
              <a:rPr lang="en-US" sz="1600" b="1" dirty="0"/>
              <a:t> 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SAT: </a:t>
            </a:r>
            <a:r>
              <a:rPr lang="en-US" sz="1600" b="1" dirty="0">
                <a:hlinkClick r:id="rId5"/>
              </a:rPr>
              <a:t>www.collegeboard.com</a:t>
            </a:r>
            <a:endParaRPr lang="en-US" sz="1600" b="1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673C3624-82B9-49F3-9D9D-E5D95ECB89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0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Athletes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09750"/>
            <a:ext cx="8528627" cy="47053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are participating in a sport at the collegiate level, you must register with the NCAA or NAIA. </a:t>
            </a:r>
          </a:p>
          <a:p>
            <a:r>
              <a:rPr lang="en-US" dirty="0"/>
              <a:t>After registering, contact your counselor to inform him that you registered. </a:t>
            </a:r>
          </a:p>
          <a:p>
            <a:r>
              <a:rPr lang="en-US" dirty="0"/>
              <a:t>Please let your counselor know if you commit to a college. </a:t>
            </a:r>
          </a:p>
          <a:p>
            <a:pPr lvl="2"/>
            <a:r>
              <a:rPr lang="en-US" sz="1800"/>
              <a:t>The </a:t>
            </a:r>
            <a:r>
              <a:rPr lang="en-US" sz="1800" dirty="0"/>
              <a:t>Athletic Department will host multiple college signing days throughout the school year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NCAA: </a:t>
            </a:r>
            <a:r>
              <a:rPr lang="en-US" dirty="0">
                <a:hlinkClick r:id="rId4"/>
              </a:rPr>
              <a:t>NCAA Eligibility Center</a:t>
            </a:r>
            <a:endParaRPr lang="en-US" b="1" dirty="0"/>
          </a:p>
          <a:p>
            <a:r>
              <a:rPr lang="en-US" b="1" dirty="0"/>
              <a:t>NAIA: </a:t>
            </a:r>
            <a:r>
              <a:rPr lang="en-US" dirty="0" err="1">
                <a:hlinkClick r:id="rId5"/>
              </a:rPr>
              <a:t>PlayNAIA</a:t>
            </a:r>
            <a:r>
              <a:rPr lang="en-US" dirty="0">
                <a:hlinkClick r:id="rId5"/>
              </a:rPr>
              <a:t> - NAIA - National Association of Intercollegiate Athletics (mynaia.org)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*NCAA Division III and NJCAA (junior colleges) do not require athletes to register with an eligibility center</a:t>
            </a:r>
          </a:p>
          <a:p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74E8C8E5-3E0B-4FE0-A71C-6E839E4E66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6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813076"/>
            <a:ext cx="7096810" cy="882774"/>
          </a:xfrm>
        </p:spPr>
        <p:txBody>
          <a:bodyPr>
            <a:noAutofit/>
          </a:bodyPr>
          <a:lstStyle/>
          <a:p>
            <a:r>
              <a:rPr lang="en-US" sz="4000" b="1" dirty="0"/>
              <a:t>Scholarships/Financial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517260"/>
            <a:ext cx="7926647" cy="5012266"/>
          </a:xfrm>
        </p:spPr>
        <p:txBody>
          <a:bodyPr>
            <a:normAutofit fontScale="92500" lnSpcReduction="10000"/>
          </a:bodyPr>
          <a:lstStyle/>
          <a:p>
            <a:endParaRPr lang="en-US" b="1" dirty="0"/>
          </a:p>
          <a:p>
            <a:pPr>
              <a:lnSpc>
                <a:spcPct val="160000"/>
              </a:lnSpc>
            </a:pPr>
            <a:r>
              <a:rPr lang="en-US" sz="2100" dirty="0"/>
              <a:t>Some financial aid might come from the federal or state in grants.  Families must file the FAFSA in October to assess eligibility.</a:t>
            </a:r>
          </a:p>
          <a:p>
            <a:pPr>
              <a:lnSpc>
                <a:spcPct val="160000"/>
              </a:lnSpc>
            </a:pPr>
            <a:r>
              <a:rPr lang="en-US" sz="2100" dirty="0"/>
              <a:t>Most scholarships/grants will come from the colleges.  Students must apply to colleges and transmit required information (transcripts, test scores, FAFSA?)</a:t>
            </a:r>
          </a:p>
          <a:p>
            <a:pPr>
              <a:lnSpc>
                <a:spcPct val="160000"/>
              </a:lnSpc>
            </a:pPr>
            <a:r>
              <a:rPr lang="en-US" sz="2100" dirty="0"/>
              <a:t>Some scholarships will come from independent organizations (look for these on the Naviance website)</a:t>
            </a:r>
          </a:p>
          <a:p>
            <a:pPr>
              <a:lnSpc>
                <a:spcPct val="160000"/>
              </a:lnSpc>
            </a:pPr>
            <a:r>
              <a:rPr lang="en-US" sz="2100" dirty="0"/>
              <a:t>Special program on “Conquering College Costs” for all of the details</a:t>
            </a:r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5DF6BC8F-F28A-4901-A4C4-29111CD750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33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College Rep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u="sng" dirty="0"/>
          </a:p>
          <a:p>
            <a:r>
              <a:rPr lang="en-US" sz="2400" b="1" dirty="0"/>
              <a:t>In person (in the BLC)</a:t>
            </a:r>
          </a:p>
          <a:p>
            <a:r>
              <a:rPr lang="en-US" sz="2400" b="1" dirty="0"/>
              <a:t>Check Naviance and the daily announcements for list of when Colleges are visiting</a:t>
            </a:r>
          </a:p>
          <a:p>
            <a:pPr lvl="1"/>
            <a:r>
              <a:rPr lang="en-US" sz="2400" dirty="0"/>
              <a:t>Check weekly as the list is continually updated through Fall</a:t>
            </a:r>
          </a:p>
          <a:p>
            <a:pPr lvl="1"/>
            <a:endParaRPr lang="en-US" sz="2400" b="1" dirty="0"/>
          </a:p>
          <a:p>
            <a:r>
              <a:rPr lang="en-US" sz="2400" b="1" dirty="0"/>
              <a:t>Sign-up through Mrs. Brassil in the Counseling Office</a:t>
            </a:r>
          </a:p>
          <a:p>
            <a:pPr lvl="1"/>
            <a:r>
              <a:rPr lang="en-US" sz="2200" dirty="0"/>
              <a:t>Your pass must be signed at least one day in advance of the visit by the teacher of the class you will miss.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8A38302C-F4B3-4B2D-8A3E-65761EAA8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96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College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05000"/>
            <a:ext cx="8018734" cy="4648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Seniors are allowed two excused absences to visit prospective colleges.</a:t>
            </a:r>
          </a:p>
          <a:p>
            <a:r>
              <a:rPr lang="en-US" dirty="0"/>
              <a:t>Must be taken before May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u="sng" dirty="0"/>
              <a:t>Procedure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Student must get the appropriate form from Counseling Office (See Mrs. Brassil).</a:t>
            </a:r>
          </a:p>
          <a:p>
            <a:pPr lvl="1"/>
            <a:r>
              <a:rPr lang="en-US" dirty="0"/>
              <a:t>Parent must call Deans Office to report college day.</a:t>
            </a:r>
          </a:p>
          <a:p>
            <a:pPr lvl="1"/>
            <a:r>
              <a:rPr lang="en-US" dirty="0"/>
              <a:t>Form must be validated by an Admissions Counselor at the college you are visiting.</a:t>
            </a:r>
          </a:p>
          <a:p>
            <a:pPr lvl="1"/>
            <a:r>
              <a:rPr lang="en-US" dirty="0"/>
              <a:t>Bring form back to Deans Office on day you return to Providence.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1ABA1D13-F5C6-40F5-934D-07F71FFFF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43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695451"/>
            <a:ext cx="8304971" cy="5000624"/>
          </a:xfrm>
        </p:spPr>
        <p:txBody>
          <a:bodyPr>
            <a:normAutofit/>
          </a:bodyPr>
          <a:lstStyle/>
          <a:p>
            <a:r>
              <a:rPr lang="en-US" sz="2800" dirty="0"/>
              <a:t>ACT @ Providence – </a:t>
            </a:r>
            <a:r>
              <a:rPr lang="en-US" sz="2800" b="1" dirty="0"/>
              <a:t>September 9</a:t>
            </a:r>
            <a:r>
              <a:rPr lang="en-US" sz="2800" b="1" baseline="30000" dirty="0"/>
              <a:t>th</a:t>
            </a:r>
            <a:endParaRPr lang="en-US" sz="2800" b="1" dirty="0"/>
          </a:p>
          <a:p>
            <a:pPr>
              <a:lnSpc>
                <a:spcPct val="100000"/>
              </a:lnSpc>
              <a:buClr>
                <a:srgbClr val="D34817">
                  <a:lumMod val="75000"/>
                </a:srgbClr>
              </a:buClr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Conquering College Costs  -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September </a:t>
            </a:r>
            <a:r>
              <a:rPr lang="en-US" sz="2800" b="1" dirty="0">
                <a:solidFill>
                  <a:prstClr val="black"/>
                </a:solidFill>
                <a:latin typeface="Rockwell" panose="02060603020205020403"/>
              </a:rPr>
              <a:t>19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th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>
              <a:lnSpc>
                <a:spcPct val="100000"/>
              </a:lnSpc>
              <a:buClr>
                <a:srgbClr val="D34817">
                  <a:lumMod val="75000"/>
                </a:srgbClr>
              </a:buClr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Senior College Planning Days –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October 10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/11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th  </a:t>
            </a:r>
          </a:p>
          <a:p>
            <a:pPr>
              <a:lnSpc>
                <a:spcPct val="100000"/>
              </a:lnSpc>
              <a:buClr>
                <a:srgbClr val="D34817">
                  <a:lumMod val="75000"/>
                </a:srgbClr>
              </a:buClr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JJC College Fair (</a:t>
            </a:r>
            <a:r>
              <a:rPr lang="en-US" sz="2800" dirty="0">
                <a:solidFill>
                  <a:prstClr val="black"/>
                </a:solidFill>
                <a:latin typeface="Rockwell" panose="02060603020205020403"/>
              </a:rPr>
              <a:t>150+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colleges)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–</a:t>
            </a:r>
            <a:r>
              <a:rPr lang="en-US" sz="2800" dirty="0">
                <a:solidFill>
                  <a:prstClr val="black"/>
                </a:solidFill>
                <a:latin typeface="Rockwell" panose="02060603020205020403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Rockwell" panose="02060603020205020403"/>
              </a:rPr>
              <a:t>October 18</a:t>
            </a:r>
            <a:r>
              <a:rPr lang="en-US" sz="2800" b="1" baseline="30000" dirty="0">
                <a:solidFill>
                  <a:prstClr val="black"/>
                </a:solidFill>
                <a:latin typeface="Rockwell" panose="02060603020205020403"/>
              </a:rPr>
              <a:t>th</a:t>
            </a:r>
          </a:p>
          <a:p>
            <a:pPr>
              <a:lnSpc>
                <a:spcPct val="100000"/>
              </a:lnSpc>
              <a:buClr>
                <a:srgbClr val="D34817">
                  <a:lumMod val="75000"/>
                </a:srgbClr>
              </a:buClr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Early Application Deadline for many colleges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–</a:t>
            </a:r>
            <a:r>
              <a:rPr lang="en-US" sz="2800" dirty="0">
                <a:solidFill>
                  <a:prstClr val="black"/>
                </a:solidFill>
                <a:latin typeface="Rockwell" panose="02060603020205020403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Rockwell" panose="02060603020205020403"/>
              </a:rPr>
              <a:t>November 1</a:t>
            </a:r>
            <a:r>
              <a:rPr lang="en-US" sz="2800" b="1" baseline="30000" dirty="0">
                <a:solidFill>
                  <a:prstClr val="black"/>
                </a:solidFill>
                <a:latin typeface="Rockwell" panose="02060603020205020403"/>
              </a:rPr>
              <a:t>st</a:t>
            </a:r>
          </a:p>
          <a:p>
            <a:pPr>
              <a:lnSpc>
                <a:spcPct val="100000"/>
              </a:lnSpc>
              <a:buClr>
                <a:srgbClr val="D34817">
                  <a:lumMod val="75000"/>
                </a:srgbClr>
              </a:buClr>
              <a:defRPr/>
            </a:pPr>
            <a:r>
              <a:rPr lang="en-US" sz="2800" dirty="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ollege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Essay Reviews - TBD </a:t>
            </a:r>
            <a:endParaRPr lang="en-US" sz="2800" baseline="30000" dirty="0">
              <a:solidFill>
                <a:prstClr val="black"/>
              </a:solidFill>
              <a:latin typeface="Rockwell" panose="02060603020205020403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endParaRPr lang="en-US" sz="3200" baseline="30000" dirty="0">
              <a:solidFill>
                <a:prstClr val="black"/>
              </a:solidFill>
              <a:latin typeface="Rockwell" panose="02060603020205020403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1ABA1D13-F5C6-40F5-934D-07F71FFFF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68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**Class of ‘24 TEAMS page**</a:t>
            </a:r>
          </a:p>
          <a:p>
            <a:pPr lvl="1"/>
            <a:r>
              <a:rPr lang="en-US" sz="2200" b="1" dirty="0"/>
              <a:t>Handouts</a:t>
            </a:r>
          </a:p>
          <a:p>
            <a:pPr lvl="1"/>
            <a:r>
              <a:rPr lang="en-US" sz="2200" b="1" dirty="0"/>
              <a:t>Forms</a:t>
            </a:r>
          </a:p>
          <a:p>
            <a:pPr lvl="1"/>
            <a:r>
              <a:rPr lang="en-US" sz="2200" b="1" dirty="0"/>
              <a:t>“How To” Videos</a:t>
            </a:r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College Chat in the Commons– Lunch 1 day a week</a:t>
            </a:r>
          </a:p>
          <a:p>
            <a:r>
              <a:rPr lang="en-US" sz="2400" b="1" dirty="0"/>
              <a:t>Unofficial transcript – sent to each student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8A38302C-F4B3-4B2D-8A3E-65761EAA8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0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59150117"/>
              </p:ext>
            </p:extLst>
          </p:nvPr>
        </p:nvGraphicFramePr>
        <p:xfrm>
          <a:off x="158188" y="1462062"/>
          <a:ext cx="11642501" cy="486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91696" y="631065"/>
            <a:ext cx="2678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Timeline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A2D82A84-63AB-4CE0-B2E1-FBF0C503DE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1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866" y="762001"/>
            <a:ext cx="679873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Finding The Right College Fit</a:t>
            </a:r>
          </a:p>
        </p:txBody>
      </p:sp>
      <p:pic>
        <p:nvPicPr>
          <p:cNvPr id="4" name="Content Placeholder 3" descr="C:\Users\fpalmasa\AppData\Local\Microsoft\Windows\Temporary Internet Files\Content.Outlook\AYT76QQ3\3CollegeFit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581400" y="2286000"/>
            <a:ext cx="4800600" cy="3733800"/>
          </a:xfrm>
          <a:prstGeom prst="rect">
            <a:avLst/>
          </a:prstGeom>
          <a:noFill/>
        </p:spPr>
      </p:pic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8B9DD9EB-3151-41EE-BC07-7C47E12CED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5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98" y="225712"/>
            <a:ext cx="5988874" cy="1609344"/>
          </a:xfrm>
        </p:spPr>
        <p:txBody>
          <a:bodyPr>
            <a:normAutofit/>
          </a:bodyPr>
          <a:lstStyle/>
          <a:p>
            <a:r>
              <a:rPr lang="en-US" b="1" dirty="0"/>
              <a:t>Building Your College File</a:t>
            </a:r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7BC39F32-5944-4B39-993A-2D2A7123F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5C0633B-1039-4F69-BF98-6229F02445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8609303"/>
              </p:ext>
            </p:extLst>
          </p:nvPr>
        </p:nvGraphicFramePr>
        <p:xfrm>
          <a:off x="1472707" y="105759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4669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r>
              <a:rPr lang="en-US" sz="2400" b="1" dirty="0"/>
              <a:t>Direct Online Application </a:t>
            </a:r>
          </a:p>
          <a:p>
            <a:pPr lvl="1"/>
            <a:r>
              <a:rPr lang="en-US" sz="2200" dirty="0"/>
              <a:t>Typically used by smaller private schools and community colleges</a:t>
            </a:r>
          </a:p>
          <a:p>
            <a:endParaRPr lang="en-US" sz="2400" b="1" dirty="0"/>
          </a:p>
          <a:p>
            <a:r>
              <a:rPr lang="en-US" sz="2400" b="1" dirty="0"/>
              <a:t>Common Application (most Colleges/Universities)</a:t>
            </a:r>
          </a:p>
          <a:p>
            <a:pPr lvl="1"/>
            <a:r>
              <a:rPr lang="en-US" sz="2400" dirty="0"/>
              <a:t>Benefit of applying to multiple schools with the same application</a:t>
            </a:r>
          </a:p>
          <a:p>
            <a:pPr lvl="1"/>
            <a:r>
              <a:rPr lang="en-US" sz="2400" dirty="0"/>
              <a:t>You will have one essay you send to all colleges </a:t>
            </a:r>
          </a:p>
          <a:p>
            <a:pPr lvl="1"/>
            <a:r>
              <a:rPr lang="en-US" sz="2400" dirty="0"/>
              <a:t> You may also have additional essays for specific college (Supplement)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8A38302C-F4B3-4B2D-8A3E-65761EAA8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1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Application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r>
              <a:rPr lang="en-US" sz="2400" b="1" dirty="0"/>
              <a:t>Early Action</a:t>
            </a:r>
          </a:p>
          <a:p>
            <a:r>
              <a:rPr lang="en-US" sz="2400" b="1" dirty="0"/>
              <a:t>Regular Decision</a:t>
            </a:r>
          </a:p>
          <a:p>
            <a:r>
              <a:rPr lang="en-US" sz="2400" b="1" dirty="0"/>
              <a:t>Early Decision (Binding)</a:t>
            </a:r>
          </a:p>
          <a:p>
            <a:r>
              <a:rPr lang="en-US" sz="2400" b="1" dirty="0"/>
              <a:t>Rolling</a:t>
            </a:r>
          </a:p>
          <a:p>
            <a:endParaRPr lang="en-US" sz="2400" b="1" dirty="0"/>
          </a:p>
          <a:p>
            <a:r>
              <a:rPr lang="en-US" sz="2400" b="1" dirty="0"/>
              <a:t>80% apply by Nov 1 Early Action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8A38302C-F4B3-4B2D-8A3E-65761EAA8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1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Requesting Transcripts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7940337" cy="405079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On Naviance: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Match Naviance and Common App account in Naviance (if you used Common App)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college that you applied to (will automatically be added after you match account)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Request transcript </a:t>
            </a:r>
          </a:p>
          <a:p>
            <a:pPr marL="0" indent="0">
              <a:buNone/>
            </a:pPr>
            <a:r>
              <a:rPr lang="en-US" dirty="0"/>
              <a:t>*(see Application Procedures)*</a:t>
            </a:r>
          </a:p>
          <a:p>
            <a:pPr marL="0" indent="0">
              <a:buNone/>
            </a:pPr>
            <a:r>
              <a:rPr lang="en-US" b="1" dirty="0"/>
              <a:t>                  </a:t>
            </a:r>
          </a:p>
          <a:p>
            <a:r>
              <a:rPr lang="en-US" dirty="0"/>
              <a:t>*If you do not follow these steps, your transcripts and supplemental materials will </a:t>
            </a:r>
            <a:r>
              <a:rPr lang="en-US" b="1" dirty="0"/>
              <a:t>NOT</a:t>
            </a:r>
            <a:r>
              <a:rPr lang="en-US" dirty="0"/>
              <a:t> be sent to the college.</a:t>
            </a:r>
          </a:p>
          <a:p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E982B1B9-F6D6-4E99-9C48-6FF692AA4A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2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Counselor Letter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7787825" cy="405079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Please check the school’s admissions page to see what the requirements are for applying</a:t>
            </a:r>
          </a:p>
          <a:p>
            <a:endParaRPr lang="en-US" dirty="0"/>
          </a:p>
          <a:p>
            <a:r>
              <a:rPr lang="en-US" dirty="0"/>
              <a:t>To get a counselor letter of recommendation (if applicable)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Must complete a</a:t>
            </a:r>
            <a:r>
              <a:rPr lang="en-US" u="sng" dirty="0"/>
              <a:t> resume </a:t>
            </a:r>
            <a:r>
              <a:rPr lang="en-US" dirty="0"/>
              <a:t>and turn it in to your college counselor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Your counselor will transmit your letter through Naviance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You will be unable to view the letter on Naviance</a:t>
            </a:r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B1DFCF68-9A74-4CB0-B1F0-20849C0B0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7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335" y="609876"/>
            <a:ext cx="10058400" cy="86518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Teacher Letter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335" y="1743544"/>
            <a:ext cx="10058400" cy="4629379"/>
          </a:xfrm>
        </p:spPr>
        <p:txBody>
          <a:bodyPr>
            <a:normAutofit/>
          </a:bodyPr>
          <a:lstStyle/>
          <a:p>
            <a:r>
              <a:rPr lang="en-US" dirty="0"/>
              <a:t>To get a teacher letter of recommendation (if applicable)</a:t>
            </a:r>
          </a:p>
          <a:p>
            <a:endParaRPr lang="en-US" dirty="0"/>
          </a:p>
          <a:p>
            <a:pPr marL="617220" lvl="1" indent="-342900">
              <a:buFont typeface="+mj-lt"/>
              <a:buAutoNum type="arabicPeriod"/>
            </a:pPr>
            <a:r>
              <a:rPr lang="en-US" b="1" dirty="0"/>
              <a:t>Ask teacher to write you letter of recommendation</a:t>
            </a:r>
          </a:p>
          <a:p>
            <a:pPr marL="617220" lvl="1" indent="-342900">
              <a:buFont typeface="+mj-lt"/>
              <a:buAutoNum type="arabicPeriod"/>
            </a:pPr>
            <a:endParaRPr lang="en-US" b="1" dirty="0"/>
          </a:p>
          <a:p>
            <a:pPr marL="617220" lvl="1" indent="-342900">
              <a:buFont typeface="+mj-lt"/>
              <a:buAutoNum type="arabicPeriod"/>
            </a:pPr>
            <a:r>
              <a:rPr lang="en-US" b="1" dirty="0"/>
              <a:t>If they consent, please request the letter through the “Letters of Recommendation” page on Naviance and follow these steps (see Application Procedures):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Add request – Choose teacher – general request – include personal note to teacher that includes what you enjoyed and learned about in their class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17220" lvl="1" indent="-342900">
              <a:buFont typeface="+mj-lt"/>
              <a:buAutoNum type="arabicPeriod"/>
            </a:pPr>
            <a:r>
              <a:rPr lang="en-US" b="1" dirty="0"/>
              <a:t>Teacher will upload letter of recommendation to Naviance </a:t>
            </a:r>
            <a:r>
              <a:rPr lang="en-US" dirty="0"/>
              <a:t>(Your counselor will transmit your letter through Naviance)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You can check the status of the letter through Naviance letter of recommendation request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17220" lvl="1" indent="-342900">
              <a:buFont typeface="+mj-lt"/>
              <a:buAutoNum type="arabicPeriod"/>
            </a:pPr>
            <a:r>
              <a:rPr lang="en-US" b="1" dirty="0"/>
              <a:t>Give teacher 2 weeks to write letter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D8E95501-BD0B-427F-9E81-AE6CAB308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4088" y="5118411"/>
            <a:ext cx="2509024" cy="250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09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8C0ABBD894C641AC79776613FC08DE" ma:contentTypeVersion="1" ma:contentTypeDescription="Create a new document." ma:contentTypeScope="" ma:versionID="9370f2c74e871b493329f23cb076eb26">
  <xsd:schema xmlns:xsd="http://www.w3.org/2001/XMLSchema" xmlns:xs="http://www.w3.org/2001/XMLSchema" xmlns:p="http://schemas.microsoft.com/office/2006/metadata/properties" xmlns:ns3="f1fe1985-6231-4619-a984-7d440d6d56d9" targetNamespace="http://schemas.microsoft.com/office/2006/metadata/properties" ma:root="true" ma:fieldsID="a24ea8541f17f77f43df9685bb07d842" ns3:_="">
    <xsd:import namespace="f1fe1985-6231-4619-a984-7d440d6d56d9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e1985-6231-4619-a984-7d440d6d56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1fe1985-6231-4619-a984-7d440d6d56d9">
      <UserInfo>
        <DisplayName>Ryan Pamela</DisplayName>
        <AccountId>12</AccountId>
        <AccountType/>
      </UserInfo>
      <UserInfo>
        <DisplayName>Palmasani Frank</DisplayName>
        <AccountId>13</AccountId>
        <AccountType/>
      </UserInfo>
      <UserInfo>
        <DisplayName>Brassil Laura</DisplayName>
        <AccountId>14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18F98-36C7-4B22-928D-3ADF7B4BAD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fe1985-6231-4619-a984-7d440d6d56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4F9604-BFE4-498F-896D-2808816F306C}">
  <ds:schemaRefs>
    <ds:schemaRef ds:uri="http://www.w3.org/XML/1998/namespace"/>
    <ds:schemaRef ds:uri="http://schemas.openxmlformats.org/package/2006/metadata/core-properties"/>
    <ds:schemaRef ds:uri="f1fe1985-6231-4619-a984-7d440d6d56d9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58E49A4-0E76-462E-8740-F97F0D5D02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1759</TotalTime>
  <Words>966</Words>
  <Application>Microsoft Office PowerPoint</Application>
  <PresentationFormat>Widescreen</PresentationFormat>
  <Paragraphs>154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Calisto MT</vt:lpstr>
      <vt:lpstr>Rockwell</vt:lpstr>
      <vt:lpstr>Rockwell Condensed</vt:lpstr>
      <vt:lpstr>Wingdings</vt:lpstr>
      <vt:lpstr>Wood Type</vt:lpstr>
      <vt:lpstr>The application Phase for seniors</vt:lpstr>
      <vt:lpstr>PowerPoint Presentation</vt:lpstr>
      <vt:lpstr>Finding The Right College Fit</vt:lpstr>
      <vt:lpstr>Building Your College File</vt:lpstr>
      <vt:lpstr>Types of Applications</vt:lpstr>
      <vt:lpstr>Types of Application Decisions</vt:lpstr>
      <vt:lpstr>Requesting Transcripts</vt:lpstr>
      <vt:lpstr>Counselor Letter of Recommendation</vt:lpstr>
      <vt:lpstr>Teacher Letter of Recommendation</vt:lpstr>
      <vt:lpstr>Test Scores</vt:lpstr>
      <vt:lpstr>Athletes</vt:lpstr>
      <vt:lpstr>Scholarships/Financial Aid</vt:lpstr>
      <vt:lpstr>College Rep Visits</vt:lpstr>
      <vt:lpstr>College Day</vt:lpstr>
      <vt:lpstr>Important Dates</vt:lpstr>
      <vt:lpstr>Important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Murphy (A-M) Mr. Palmasani (N-Z)</dc:title>
  <dc:creator>Murphy Kyle</dc:creator>
  <cp:lastModifiedBy>Brassil Laura</cp:lastModifiedBy>
  <cp:revision>128</cp:revision>
  <dcterms:created xsi:type="dcterms:W3CDTF">2014-08-24T19:43:19Z</dcterms:created>
  <dcterms:modified xsi:type="dcterms:W3CDTF">2023-08-30T17:38:48Z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0x010100828C0ABBD894C641AC79776613FC08DE</vt:lpwstr>
  </property>
</Properties>
</file>